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FDC"/>
    <a:srgbClr val="CCD2DF"/>
    <a:srgbClr val="E2D6EC"/>
    <a:srgbClr val="F3EACC"/>
    <a:srgbClr val="CCEFFC"/>
    <a:srgbClr val="EDEDED"/>
    <a:srgbClr val="FFCCCC"/>
    <a:srgbClr val="740BB5"/>
    <a:srgbClr val="F67D5E"/>
    <a:srgbClr val="FAC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2922" autoAdjust="0"/>
  </p:normalViewPr>
  <p:slideViewPr>
    <p:cSldViewPr>
      <p:cViewPr varScale="1">
        <p:scale>
          <a:sx n="87" d="100"/>
          <a:sy n="87" d="100"/>
        </p:scale>
        <p:origin x="57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Often find myself doing other things during Teams meetings.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struggle to find the right Teams Window / unmute when suddenly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project developers a – maybe the not most straightforward! – solution to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0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have whetted your appetite for playing with hardware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can recommend with the Arduino starter kit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requires very little knowledge of electronics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 projects talked through in the projects book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Everything you need is in the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Components of these can be built into more ambitious ideas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Get’s you into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fact, you could build a USB (not BT) version of the above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great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5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Approach is to: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some hardware that is sat on the desk to control teams: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Functions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Cycle windows to front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mute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this is always available no matter what is happening on the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Maybe with some display/audio to give feedback.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Device would communicate wirelessly with the computer running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Using some protocol, I need to define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software agent on the PC running Teams would listen to this protocol and control Team appropriately.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Hardware based around a Microcontroller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old familiar Arduino (nano)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 through specs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Aside Microcontroller vs Microprocessor, Arduino vs Raspberry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capable of running a machine code programme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is full blown computer with a full operating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just has a boot loader, and you are writing on the metal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can deliver maybe - 16mA per pin max not exceeding a total of 50mA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more like 40mA per pin max total 200mA 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 can drive a lot more directly from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pushes C/C++ as Dev language as opposed to Python on the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simpler/less </a:t>
            </a:r>
            <a:r>
              <a:rPr lang="en-GB" dirty="0" err="1"/>
              <a:t>poweful</a:t>
            </a:r>
            <a:r>
              <a:rPr lang="en-GB" dirty="0"/>
              <a:t> and cheaper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fewer interfaces – typically just USB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– typically </a:t>
            </a:r>
            <a:r>
              <a:rPr lang="en-GB" dirty="0" err="1"/>
              <a:t>WiFi</a:t>
            </a:r>
            <a:r>
              <a:rPr lang="en-GB" dirty="0"/>
              <a:t>, ethernet, several USB, HDMI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Develop program on a PC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Upload machine code to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Microcontroller will continue to run it while powered on (persistent through power cycles)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list of typical activities the code would do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6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shows a schematic of the core of the circuit (sans details of the power supply)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List major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Arduino/microcontroller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Switches to trigger 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LCD for visual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Piezo for audio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Bluetooth board (HC-05)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Other items of note: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Pull down resistors (R1, R2, R3)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Data pins associated with switches held a ground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Closing switch pulls them high to be detected  in code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Pull down resistor prevents short to ground!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Potentiometer P1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Controls contrast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Voltage divider R4, R5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Arduino pins are high a +5V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HC-05 expects 3.3V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Voltage divider does the trick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Resistor R6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Current limiting for LED backlight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Power – USB, 5V or battery via Buck converter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circuit looks like on a breadboard.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 out some of the major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1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piece of the puzzle is a protocol to communicate between the Microcontroller and the PC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packet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each message/opcode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0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 Software is other end of the protocol, acting on instructions from the Arduino and controlling Teams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the bullet points on the major actions of the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follow through an example.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1. Cycle window button pressed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2. Pulls the relevant pin on the microcontroller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3. The code detects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Sends the appropriate data packet to the HC-05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also send a message to the LCD and play a sound on the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4. The HC-05 forwards this via BT to the PC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5. The software agent on the PC reads in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Decodes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appropriate action against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this case cycling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6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much it all costs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be able to get things a little cheaper via </a:t>
            </a:r>
            <a:r>
              <a:rPr lang="en-GB" dirty="0" err="1"/>
              <a:t>Ebay</a:t>
            </a:r>
            <a:r>
              <a:rPr lang="en-GB" dirty="0"/>
              <a:t> if you are prepared to wait!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3 different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570827"/>
              </p:ext>
            </p:extLst>
          </p:nvPr>
        </p:nvGraphicFramePr>
        <p:xfrm>
          <a:off x="2136000" y="2034000"/>
          <a:ext cx="3595335" cy="359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56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55469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50421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12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ATMega328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£3.75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32349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Crystal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09852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736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69081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2142007" y="1414429"/>
            <a:ext cx="93432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CA0BAC-3FD1-4C4B-B1C0-E1AE2B226306}"/>
              </a:ext>
            </a:extLst>
          </p:cNvPr>
          <p:cNvGrpSpPr/>
          <p:nvPr/>
        </p:nvGrpSpPr>
        <p:grpSpPr>
          <a:xfrm>
            <a:off x="7627879" y="2456697"/>
            <a:ext cx="3240935" cy="1785477"/>
            <a:chOff x="7130064" y="2498523"/>
            <a:chExt cx="3240935" cy="178547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2C6B5A3-CF9A-4BB7-B7F6-2044987F4C72}"/>
                </a:ext>
              </a:extLst>
            </p:cNvPr>
            <p:cNvSpPr txBox="1">
              <a:spLocks/>
            </p:cNvSpPr>
            <p:nvPr/>
          </p:nvSpPr>
          <p:spPr>
            <a:xfrm>
              <a:off x="7130064" y="2498523"/>
              <a:ext cx="1737336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Bluetooth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graphicFrame>
          <p:nvGraphicFramePr>
            <p:cNvPr id="10" name="Table 9">
              <a:extLst>
                <a:ext uri="{FF2B5EF4-FFF2-40B4-BE49-F238E27FC236}">
                  <a16:creationId xmlns:a16="http://schemas.microsoft.com/office/drawing/2014/main" id="{920107A8-DF12-43EF-9A8A-F717B0FE417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26847603"/>
                </p:ext>
              </p:extLst>
            </p:nvPr>
          </p:nvGraphicFramePr>
          <p:xfrm>
            <a:off x="7130064" y="3114233"/>
            <a:ext cx="3240935" cy="1169767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496896">
                    <a:extLst>
                      <a:ext uri="{9D8B030D-6E8A-4147-A177-3AD203B41FA5}">
                        <a16:colId xmlns:a16="http://schemas.microsoft.com/office/drawing/2014/main" val="4008364951"/>
                      </a:ext>
                    </a:extLst>
                  </a:gridCol>
                  <a:gridCol w="334122">
                    <a:extLst>
                      <a:ext uri="{9D8B030D-6E8A-4147-A177-3AD203B41FA5}">
                        <a16:colId xmlns:a16="http://schemas.microsoft.com/office/drawing/2014/main" val="3554440371"/>
                      </a:ext>
                    </a:extLst>
                  </a:gridCol>
                  <a:gridCol w="1409917">
                    <a:extLst>
                      <a:ext uri="{9D8B030D-6E8A-4147-A177-3AD203B41FA5}">
                        <a16:colId xmlns:a16="http://schemas.microsoft.com/office/drawing/2014/main" val="3385093010"/>
                      </a:ext>
                    </a:extLst>
                  </a:gridCol>
                </a:tblGrid>
                <a:tr h="426792"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600" dirty="0">
                            <a:solidFill>
                              <a:srgbClr val="FACF31"/>
                            </a:solidFill>
                            <a:latin typeface="Verdana Pro Cond SemiBold" panose="020B0706030504040204" pitchFamily="34" charset="0"/>
                          </a:rPr>
                          <a:t>Component</a:t>
                        </a:r>
                        <a:endParaRPr lang="en-US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endParaRPr>
                      </a:p>
                    </a:txBody>
                    <a:tcPr>
                      <a:solidFill>
                        <a:srgbClr val="03849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600" dirty="0">
                            <a:solidFill>
                              <a:srgbClr val="FACF31"/>
                            </a:solidFill>
                            <a:latin typeface="Verdana Pro Cond SemiBold" panose="020B0706030504040204" pitchFamily="34" charset="0"/>
                          </a:rPr>
                          <a:t>#</a:t>
                        </a:r>
                        <a:endParaRPr lang="en-US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endParaRPr>
                      </a:p>
                    </a:txBody>
                    <a:tcPr>
                      <a:solidFill>
                        <a:srgbClr val="03849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600" dirty="0">
                            <a:solidFill>
                              <a:srgbClr val="FACF31"/>
                            </a:solidFill>
                            <a:latin typeface="Verdana Pro Cond SemiBold" panose="020B0706030504040204" pitchFamily="34" charset="0"/>
                          </a:rPr>
                          <a:t>Total Cost</a:t>
                        </a:r>
                        <a:endParaRPr lang="en-US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endParaRPr>
                      </a:p>
                    </a:txBody>
                    <a:tcPr>
                      <a:solidFill>
                        <a:srgbClr val="03849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809392100"/>
                    </a:ext>
                  </a:extLst>
                </a:tr>
                <a:tr h="368387"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HC-05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£4.80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50704751"/>
                    </a:ext>
                  </a:extLst>
                </a:tr>
                <a:tr h="374588"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Resistors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£0.02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863692525"/>
                    </a:ext>
                  </a:extLst>
                </a:tr>
              </a:tbl>
            </a:graphicData>
          </a:graphic>
        </p:graphicFrame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7A661E-3085-4137-A962-0A65DAD13491}"/>
              </a:ext>
            </a:extLst>
          </p:cNvPr>
          <p:cNvGrpSpPr/>
          <p:nvPr/>
        </p:nvGrpSpPr>
        <p:grpSpPr>
          <a:xfrm>
            <a:off x="7671000" y="4742625"/>
            <a:ext cx="3197814" cy="1692750"/>
            <a:chOff x="7173185" y="4784451"/>
            <a:chExt cx="3197814" cy="1692750"/>
          </a:xfrm>
        </p:grpSpPr>
        <p:graphicFrame>
          <p:nvGraphicFramePr>
            <p:cNvPr id="11" name="Table 10">
              <a:extLst>
                <a:ext uri="{FF2B5EF4-FFF2-40B4-BE49-F238E27FC236}">
                  <a16:creationId xmlns:a16="http://schemas.microsoft.com/office/drawing/2014/main" id="{87804226-06A4-4AD1-A7BE-8B82BE46961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31091482"/>
                </p:ext>
              </p:extLst>
            </p:nvPr>
          </p:nvGraphicFramePr>
          <p:xfrm>
            <a:off x="7173185" y="5435790"/>
            <a:ext cx="3197814" cy="1041411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497330">
                    <a:extLst>
                      <a:ext uri="{9D8B030D-6E8A-4147-A177-3AD203B41FA5}">
                        <a16:colId xmlns:a16="http://schemas.microsoft.com/office/drawing/2014/main" val="4008364951"/>
                      </a:ext>
                    </a:extLst>
                  </a:gridCol>
                  <a:gridCol w="366306">
                    <a:extLst>
                      <a:ext uri="{9D8B030D-6E8A-4147-A177-3AD203B41FA5}">
                        <a16:colId xmlns:a16="http://schemas.microsoft.com/office/drawing/2014/main" val="3554440371"/>
                      </a:ext>
                    </a:extLst>
                  </a:gridCol>
                  <a:gridCol w="1334178">
                    <a:extLst>
                      <a:ext uri="{9D8B030D-6E8A-4147-A177-3AD203B41FA5}">
                        <a16:colId xmlns:a16="http://schemas.microsoft.com/office/drawing/2014/main" val="3385093010"/>
                      </a:ext>
                    </a:extLst>
                  </a:gridCol>
                </a:tblGrid>
                <a:tr h="462291"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600" dirty="0">
                            <a:solidFill>
                              <a:srgbClr val="FACF31"/>
                            </a:solidFill>
                            <a:latin typeface="Verdana Pro Cond SemiBold" panose="020B0706030504040204" pitchFamily="34" charset="0"/>
                          </a:rPr>
                          <a:t>Component</a:t>
                        </a:r>
                        <a:endParaRPr lang="en-US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endParaRPr>
                      </a:p>
                    </a:txBody>
                    <a:tcPr>
                      <a:solidFill>
                        <a:srgbClr val="03849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600" dirty="0">
                            <a:solidFill>
                              <a:srgbClr val="FACF31"/>
                            </a:solidFill>
                            <a:latin typeface="Verdana Pro Cond SemiBold" panose="020B0706030504040204" pitchFamily="34" charset="0"/>
                          </a:rPr>
                          <a:t>#</a:t>
                        </a:r>
                        <a:endParaRPr lang="en-US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endParaRPr>
                      </a:p>
                    </a:txBody>
                    <a:tcPr>
                      <a:solidFill>
                        <a:srgbClr val="03849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600" dirty="0">
                            <a:solidFill>
                              <a:srgbClr val="FACF31"/>
                            </a:solidFill>
                            <a:latin typeface="Verdana Pro Cond SemiBold" panose="020B0706030504040204" pitchFamily="34" charset="0"/>
                          </a:rPr>
                          <a:t>Total Cost</a:t>
                        </a:r>
                        <a:endParaRPr lang="en-US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endParaRPr>
                      </a:p>
                    </a:txBody>
                    <a:tcPr>
                      <a:solidFill>
                        <a:srgbClr val="03849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809392100"/>
                    </a:ext>
                  </a:extLst>
                </a:tr>
                <a:tr h="365919"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Buck Converter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£2.33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50704751"/>
                    </a:ext>
                  </a:extLst>
                </a:tr>
              </a:tbl>
            </a:graphicData>
          </a:graphic>
        </p:graphicFrame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B556E3E-C1E6-4A72-906F-7B78AE146DEE}"/>
                </a:ext>
              </a:extLst>
            </p:cNvPr>
            <p:cNvSpPr txBox="1">
              <a:spLocks/>
            </p:cNvSpPr>
            <p:nvPr/>
          </p:nvSpPr>
          <p:spPr>
            <a:xfrm>
              <a:off x="7173185" y="4784451"/>
              <a:ext cx="2460198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Battery Power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4066335" y="5629560"/>
            <a:ext cx="17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Approx. £8.00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D31923-7B6B-4322-9A65-6FBA605B32E3}"/>
              </a:ext>
            </a:extLst>
          </p:cNvPr>
          <p:cNvGrpSpPr/>
          <p:nvPr/>
        </p:nvGrpSpPr>
        <p:grpSpPr>
          <a:xfrm>
            <a:off x="7657649" y="365875"/>
            <a:ext cx="3211165" cy="1716325"/>
            <a:chOff x="7159834" y="407701"/>
            <a:chExt cx="3211165" cy="1716325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EDC1FFBF-CA6C-4EC4-8DE4-BC883FE5EE4B}"/>
                </a:ext>
              </a:extLst>
            </p:cNvPr>
            <p:cNvSpPr txBox="1">
              <a:spLocks/>
            </p:cNvSpPr>
            <p:nvPr/>
          </p:nvSpPr>
          <p:spPr>
            <a:xfrm>
              <a:off x="7161215" y="407701"/>
              <a:ext cx="824785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USB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graphicFrame>
          <p:nvGraphicFramePr>
            <p:cNvPr id="16" name="Table 15">
              <a:extLst>
                <a:ext uri="{FF2B5EF4-FFF2-40B4-BE49-F238E27FC236}">
                  <a16:creationId xmlns:a16="http://schemas.microsoft.com/office/drawing/2014/main" id="{05580F53-F09A-47A6-86B9-5BBE681AF60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40176283"/>
                </p:ext>
              </p:extLst>
            </p:nvPr>
          </p:nvGraphicFramePr>
          <p:xfrm>
            <a:off x="7159834" y="1036764"/>
            <a:ext cx="3211165" cy="108726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483146">
                    <a:extLst>
                      <a:ext uri="{9D8B030D-6E8A-4147-A177-3AD203B41FA5}">
                        <a16:colId xmlns:a16="http://schemas.microsoft.com/office/drawing/2014/main" val="4008364951"/>
                      </a:ext>
                    </a:extLst>
                  </a:gridCol>
                  <a:gridCol w="279061">
                    <a:extLst>
                      <a:ext uri="{9D8B030D-6E8A-4147-A177-3AD203B41FA5}">
                        <a16:colId xmlns:a16="http://schemas.microsoft.com/office/drawing/2014/main" val="3554440371"/>
                      </a:ext>
                    </a:extLst>
                  </a:gridCol>
                  <a:gridCol w="1448958">
                    <a:extLst>
                      <a:ext uri="{9D8B030D-6E8A-4147-A177-3AD203B41FA5}">
                        <a16:colId xmlns:a16="http://schemas.microsoft.com/office/drawing/2014/main" val="3385093010"/>
                      </a:ext>
                    </a:extLst>
                  </a:gridCol>
                </a:tblGrid>
                <a:tr h="398818"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600" dirty="0">
                            <a:solidFill>
                              <a:srgbClr val="FACF31"/>
                            </a:solidFill>
                            <a:latin typeface="Verdana Pro Cond SemiBold" panose="020B0706030504040204" pitchFamily="34" charset="0"/>
                          </a:rPr>
                          <a:t>Component</a:t>
                        </a:r>
                        <a:endParaRPr lang="en-US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endParaRPr>
                      </a:p>
                    </a:txBody>
                    <a:tcPr>
                      <a:solidFill>
                        <a:srgbClr val="03849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600" dirty="0">
                            <a:solidFill>
                              <a:srgbClr val="FACF31"/>
                            </a:solidFill>
                            <a:latin typeface="Verdana Pro Cond SemiBold" panose="020B0706030504040204" pitchFamily="34" charset="0"/>
                          </a:rPr>
                          <a:t>#</a:t>
                        </a:r>
                        <a:endParaRPr lang="en-US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endParaRPr>
                      </a:p>
                    </a:txBody>
                    <a:tcPr>
                      <a:solidFill>
                        <a:srgbClr val="03849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GB" sz="1600" dirty="0">
                            <a:solidFill>
                              <a:srgbClr val="FACF31"/>
                            </a:solidFill>
                            <a:latin typeface="Verdana Pro Cond SemiBold" panose="020B0706030504040204" pitchFamily="34" charset="0"/>
                          </a:rPr>
                          <a:t>Total Cost</a:t>
                        </a:r>
                        <a:endParaRPr lang="en-US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endParaRPr>
                      </a:p>
                    </a:txBody>
                    <a:tcPr>
                      <a:solidFill>
                        <a:srgbClr val="03849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809392100"/>
                    </a:ext>
                  </a:extLst>
                </a:tr>
                <a:tr h="328418"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FTDI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£3.30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50704751"/>
                    </a:ext>
                  </a:extLst>
                </a:tr>
                <a:tr h="353164"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Capacitor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600" dirty="0">
                            <a:latin typeface="Verdana Pro Cond SemiBold" panose="020B0706030504040204" pitchFamily="34" charset="0"/>
                          </a:rPr>
                          <a:t>£0.04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863692525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691395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26" name="Picture 2" descr="ARDUINO UNO DIP: Arduino Uno, Rev. 3, DIL version ...">
            <a:extLst>
              <a:ext uri="{FF2B5EF4-FFF2-40B4-BE49-F238E27FC236}">
                <a16:creationId xmlns:a16="http://schemas.microsoft.com/office/drawing/2014/main" id="{AAEBE436-37C1-46B4-9B8D-D0D9AE21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00" y="3281961"/>
            <a:ext cx="41622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2844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488040" y="1164660"/>
            <a:ext cx="209124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ATmega328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605046" y="194013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C/C++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776988" y="5221169"/>
            <a:ext cx="1914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 Machine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304" y="4169838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</a:t>
            </a:r>
          </a:p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8bit @ 16MHz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DRAM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08395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Update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4841829" y="2612991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34222-EEB2-4C4D-B924-B19541E4F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304" y="1716562"/>
            <a:ext cx="3175032" cy="21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7F6F2D-44AC-47AF-A4DE-5F446D376B5D}"/>
              </a:ext>
            </a:extLst>
          </p:cNvPr>
          <p:cNvGrpSpPr/>
          <p:nvPr/>
        </p:nvGrpSpPr>
        <p:grpSpPr>
          <a:xfrm>
            <a:off x="2799252" y="1094642"/>
            <a:ext cx="6798862" cy="5609984"/>
            <a:chOff x="2904760" y="1094642"/>
            <a:chExt cx="6798862" cy="5609984"/>
          </a:xfrm>
        </p:grpSpPr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9E8A4528-0C9A-45D7-BD4A-79F96DBF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506" y="1156663"/>
              <a:ext cx="6717116" cy="554796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A14E7D-5CDE-45C4-9447-B11B276979FF}"/>
                </a:ext>
              </a:extLst>
            </p:cNvPr>
            <p:cNvSpPr/>
            <p:nvPr/>
          </p:nvSpPr>
          <p:spPr>
            <a:xfrm>
              <a:off x="8480301" y="1104167"/>
              <a:ext cx="768989" cy="540543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9D0C89-31CF-483B-85C1-0473DC5E39B3}"/>
                </a:ext>
              </a:extLst>
            </p:cNvPr>
            <p:cNvSpPr/>
            <p:nvPr/>
          </p:nvSpPr>
          <p:spPr>
            <a:xfrm>
              <a:off x="6455346" y="4595081"/>
              <a:ext cx="2024955" cy="27471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F86783-24EA-48F3-8ECA-CFAFA139A873}"/>
                </a:ext>
              </a:extLst>
            </p:cNvPr>
            <p:cNvSpPr/>
            <p:nvPr/>
          </p:nvSpPr>
          <p:spPr>
            <a:xfrm>
              <a:off x="2904760" y="3704824"/>
              <a:ext cx="1137678" cy="1044019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C47E10-D433-491B-ABBE-BB2020F00D7F}"/>
                </a:ext>
              </a:extLst>
            </p:cNvPr>
            <p:cNvSpPr/>
            <p:nvPr/>
          </p:nvSpPr>
          <p:spPr>
            <a:xfrm>
              <a:off x="4042437" y="4302885"/>
              <a:ext cx="1563779" cy="196325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B4BE28-74DE-477A-AA27-E88963CD8FA6}"/>
                </a:ext>
              </a:extLst>
            </p:cNvPr>
            <p:cNvSpPr/>
            <p:nvPr/>
          </p:nvSpPr>
          <p:spPr>
            <a:xfrm>
              <a:off x="4731272" y="5194825"/>
              <a:ext cx="1563779" cy="131773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4B24B9-CA05-4A6C-8461-FC78D2A2FC48}"/>
                </a:ext>
              </a:extLst>
            </p:cNvPr>
            <p:cNvSpPr/>
            <p:nvPr/>
          </p:nvSpPr>
          <p:spPr>
            <a:xfrm>
              <a:off x="6705236" y="2984344"/>
              <a:ext cx="1595436" cy="1072573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E93D29-7C00-4321-9753-53008FD8C3F6}"/>
                </a:ext>
              </a:extLst>
            </p:cNvPr>
            <p:cNvSpPr/>
            <p:nvPr/>
          </p:nvSpPr>
          <p:spPr>
            <a:xfrm>
              <a:off x="5129670" y="2984346"/>
              <a:ext cx="1575565" cy="42011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55BB1D-7B24-4A28-9E0B-EA27E7F693AE}"/>
                </a:ext>
              </a:extLst>
            </p:cNvPr>
            <p:cNvSpPr/>
            <p:nvPr/>
          </p:nvSpPr>
          <p:spPr>
            <a:xfrm>
              <a:off x="5129670" y="3404455"/>
              <a:ext cx="476546" cy="409575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0C856C-F822-46B5-BB65-DC616B1F8E8E}"/>
                </a:ext>
              </a:extLst>
            </p:cNvPr>
            <p:cNvSpPr/>
            <p:nvPr/>
          </p:nvSpPr>
          <p:spPr>
            <a:xfrm>
              <a:off x="2908323" y="3397047"/>
              <a:ext cx="2220523" cy="30777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7ECE21-50AA-4A32-B74E-5EAA49F12BBD}"/>
                </a:ext>
              </a:extLst>
            </p:cNvPr>
            <p:cNvSpPr/>
            <p:nvPr/>
          </p:nvSpPr>
          <p:spPr>
            <a:xfrm rot="5400000">
              <a:off x="2836468" y="2094337"/>
              <a:ext cx="2297641" cy="30777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A87E06-FC72-44DA-B276-B7D40E26F5A0}"/>
                </a:ext>
              </a:extLst>
            </p:cNvPr>
            <p:cNvSpPr/>
            <p:nvPr/>
          </p:nvSpPr>
          <p:spPr>
            <a:xfrm>
              <a:off x="4285885" y="1094642"/>
              <a:ext cx="2841442" cy="1889703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EB3F6F-9018-4165-B390-FFC5FE172E16}"/>
                </a:ext>
              </a:extLst>
            </p:cNvPr>
            <p:cNvSpPr/>
            <p:nvPr/>
          </p:nvSpPr>
          <p:spPr>
            <a:xfrm>
              <a:off x="4547504" y="2984345"/>
              <a:ext cx="581343" cy="412701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21D7C5-D833-4895-AB74-02AF7E1F8C69}"/>
                </a:ext>
              </a:extLst>
            </p:cNvPr>
            <p:cNvSpPr/>
            <p:nvPr/>
          </p:nvSpPr>
          <p:spPr>
            <a:xfrm>
              <a:off x="4547504" y="3704492"/>
              <a:ext cx="581343" cy="388169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4ADCE6-914D-46FB-8525-CE9C0680FE97}"/>
                </a:ext>
              </a:extLst>
            </p:cNvPr>
            <p:cNvSpPr/>
            <p:nvPr/>
          </p:nvSpPr>
          <p:spPr>
            <a:xfrm>
              <a:off x="4547504" y="4495067"/>
              <a:ext cx="1058712" cy="293209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87F5CA-2C45-4864-B425-ECFAC6870149}"/>
                </a:ext>
              </a:extLst>
            </p:cNvPr>
            <p:cNvSpPr/>
            <p:nvPr/>
          </p:nvSpPr>
          <p:spPr>
            <a:xfrm>
              <a:off x="6286259" y="5192239"/>
              <a:ext cx="541040" cy="1322128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C09E37-8FB2-4F74-9737-9D658C46033C}"/>
                </a:ext>
              </a:extLst>
            </p:cNvPr>
            <p:cNvSpPr/>
            <p:nvPr/>
          </p:nvSpPr>
          <p:spPr>
            <a:xfrm>
              <a:off x="4725958" y="4987619"/>
              <a:ext cx="2096993" cy="20713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03EB7C-8661-4310-AA1A-BA6D18A76010}"/>
                </a:ext>
              </a:extLst>
            </p:cNvPr>
            <p:cNvSpPr/>
            <p:nvPr/>
          </p:nvSpPr>
          <p:spPr>
            <a:xfrm>
              <a:off x="6580445" y="4857016"/>
              <a:ext cx="242506" cy="128087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A048BCA-F833-4561-839D-FF192F6CF43B}"/>
                </a:ext>
              </a:extLst>
            </p:cNvPr>
            <p:cNvSpPr/>
            <p:nvPr/>
          </p:nvSpPr>
          <p:spPr>
            <a:xfrm>
              <a:off x="6475487" y="4395055"/>
              <a:ext cx="347464" cy="206527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57ED2E-DE5B-4A04-9D38-281531AD929E}"/>
                </a:ext>
              </a:extLst>
            </p:cNvPr>
            <p:cNvSpPr/>
            <p:nvPr/>
          </p:nvSpPr>
          <p:spPr>
            <a:xfrm>
              <a:off x="5128847" y="3803087"/>
              <a:ext cx="461963" cy="291929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D7CBAC-7169-4320-9998-C514069E0E63}"/>
                </a:ext>
              </a:extLst>
            </p:cNvPr>
            <p:cNvSpPr/>
            <p:nvPr/>
          </p:nvSpPr>
          <p:spPr>
            <a:xfrm>
              <a:off x="4547504" y="4091842"/>
              <a:ext cx="311417" cy="210974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AF8CA68-67D4-4514-8FD8-B6E1D4E29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5489" y="371561"/>
            <a:ext cx="2374109" cy="1184678"/>
          </a:xfrm>
          <a:solidFill>
            <a:srgbClr val="FFCCCC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Triggering Actions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Tactile switches closing pulls the relevant pin high.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down resistors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3B34A-9F0E-4F58-AC05-2CF0DD30E526}"/>
              </a:ext>
            </a:extLst>
          </p:cNvPr>
          <p:cNvSpPr txBox="1">
            <a:spLocks/>
          </p:cNvSpPr>
          <p:nvPr/>
        </p:nvSpPr>
        <p:spPr>
          <a:xfrm>
            <a:off x="9665489" y="4829260"/>
            <a:ext cx="2353593" cy="1049862"/>
          </a:xfrm>
          <a:prstGeom prst="rect">
            <a:avLst/>
          </a:prstGeom>
          <a:solidFill>
            <a:srgbClr val="EDEDED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Activity LED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LED1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Flashed by bootloader on activity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Current limiting resistor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7DA5E55-D46C-4913-9542-370BD88E7058}"/>
              </a:ext>
            </a:extLst>
          </p:cNvPr>
          <p:cNvSpPr txBox="1">
            <a:spLocks/>
          </p:cNvSpPr>
          <p:nvPr/>
        </p:nvSpPr>
        <p:spPr>
          <a:xfrm>
            <a:off x="155875" y="5177585"/>
            <a:ext cx="2353593" cy="1469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IC1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ATMega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328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Runs uploaded machine code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Reacts to inputs pins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Sets output pins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8ED646-149F-42B1-940A-2F6D8BA5CDD8}"/>
              </a:ext>
            </a:extLst>
          </p:cNvPr>
          <p:cNvSpPr txBox="1">
            <a:spLocks/>
          </p:cNvSpPr>
          <p:nvPr/>
        </p:nvSpPr>
        <p:spPr>
          <a:xfrm>
            <a:off x="155875" y="4196292"/>
            <a:ext cx="2353593" cy="804421"/>
          </a:xfrm>
          <a:prstGeom prst="rect">
            <a:avLst/>
          </a:prstGeom>
          <a:solidFill>
            <a:srgbClr val="F3EAC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 Clock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and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Y1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Crystal circuit providing clock for the µC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7E5911C-5A2E-4680-A5BD-C3E9579C4064}"/>
              </a:ext>
            </a:extLst>
          </p:cNvPr>
          <p:cNvSpPr txBox="1">
            <a:spLocks/>
          </p:cNvSpPr>
          <p:nvPr/>
        </p:nvSpPr>
        <p:spPr>
          <a:xfrm>
            <a:off x="155875" y="1132485"/>
            <a:ext cx="2353593" cy="1049861"/>
          </a:xfrm>
          <a:prstGeom prst="rect">
            <a:avLst/>
          </a:prstGeom>
          <a:solidFill>
            <a:srgbClr val="E2D6E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Reset Switch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R7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Pullup resistor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Reset switch  triggers reset by RST pulling pin low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50C22D3-2DB4-4FAC-90C5-70A9806CBC8E}"/>
              </a:ext>
            </a:extLst>
          </p:cNvPr>
          <p:cNvSpPr txBox="1">
            <a:spLocks/>
          </p:cNvSpPr>
          <p:nvPr/>
        </p:nvSpPr>
        <p:spPr>
          <a:xfrm>
            <a:off x="155875" y="2359219"/>
            <a:ext cx="2353593" cy="1660200"/>
          </a:xfrm>
          <a:prstGeom prst="rect">
            <a:avLst/>
          </a:prstGeom>
          <a:solidFill>
            <a:srgbClr val="CCD2D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Visual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LCD1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LCD Screen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P1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Adjusts Contrast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R6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Current limiting resistor for LED backlight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Data lines etc. to µC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4BDA010-A6CC-4E7E-8C7F-6036FE7CC33E}"/>
              </a:ext>
            </a:extLst>
          </p:cNvPr>
          <p:cNvSpPr txBox="1">
            <a:spLocks/>
          </p:cNvSpPr>
          <p:nvPr/>
        </p:nvSpPr>
        <p:spPr>
          <a:xfrm>
            <a:off x="9665489" y="1705061"/>
            <a:ext cx="2353593" cy="1471893"/>
          </a:xfrm>
          <a:prstGeom prst="rect">
            <a:avLst/>
          </a:prstGeom>
          <a:solidFill>
            <a:srgbClr val="CCEFDC">
              <a:alpha val="92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Bluetooth Communications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BT1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HC 05 Serial to Bluetooth interface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Voltage divider,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ATMega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uses 5V logic, BT card users 3.3V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9DFF823-E6C3-46C4-9700-C50F9F1FB5E8}"/>
              </a:ext>
            </a:extLst>
          </p:cNvPr>
          <p:cNvSpPr txBox="1">
            <a:spLocks/>
          </p:cNvSpPr>
          <p:nvPr/>
        </p:nvSpPr>
        <p:spPr>
          <a:xfrm>
            <a:off x="9665489" y="3325776"/>
            <a:ext cx="2385832" cy="1354662"/>
          </a:xfrm>
          <a:prstGeom prst="rect">
            <a:avLst/>
          </a:prstGeom>
          <a:solidFill>
            <a:srgbClr val="CCEFF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USB Comms &amp; Uploading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FTDI1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Serial to USB conversion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Connected to RX/TX lines on µC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RTS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pulled low on new session – used to trigger bootloader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D248A9A-84E2-40BB-ADFA-8C01DF481BE5}"/>
              </a:ext>
            </a:extLst>
          </p:cNvPr>
          <p:cNvSpPr txBox="1">
            <a:spLocks/>
          </p:cNvSpPr>
          <p:nvPr/>
        </p:nvSpPr>
        <p:spPr>
          <a:xfrm>
            <a:off x="9665489" y="6027945"/>
            <a:ext cx="2353593" cy="6190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Audio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J1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Piezo “speaker”</a:t>
            </a:r>
          </a:p>
        </p:txBody>
      </p: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524D3-A388-49B9-93F2-FB4B1A3C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853" y="1437861"/>
            <a:ext cx="6813264" cy="5111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3646901" y="2048539"/>
            <a:ext cx="103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73357" y="2571759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4660761" y="1095952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7061506" y="1725726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R1, R2, R3 - Pulldown resistors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8626815" y="3130047"/>
            <a:ext cx="1710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R6 - Current limiting resistor for LED backlight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8829965" y="1512043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S1 – Cycle</a:t>
            </a:r>
          </a:p>
          <a:p>
            <a:r>
              <a:rPr lang="en-GB" dirty="0"/>
              <a:t>S2 – Mute</a:t>
            </a:r>
          </a:p>
          <a:p>
            <a:r>
              <a:rPr lang="en-GB" dirty="0"/>
              <a:t>S3 -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0484-525E-48C6-B7E9-0AEB3C7D305E}"/>
              </a:ext>
            </a:extLst>
          </p:cNvPr>
          <p:cNvSpPr txBox="1"/>
          <p:nvPr/>
        </p:nvSpPr>
        <p:spPr>
          <a:xfrm>
            <a:off x="7916912" y="5520098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J1 – Piezo buzzer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</p:cNvCxnSpPr>
          <p:nvPr/>
        </p:nvCxnSpPr>
        <p:spPr>
          <a:xfrm>
            <a:off x="4596700" y="2538706"/>
            <a:ext cx="863196" cy="6683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6315485" y="844229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Bluetooth/ HC-05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2DAE7-CF55-444B-8B29-E65B3A3FD063}"/>
              </a:ext>
            </a:extLst>
          </p:cNvPr>
          <p:cNvSpPr txBox="1"/>
          <p:nvPr/>
        </p:nvSpPr>
        <p:spPr>
          <a:xfrm>
            <a:off x="3602048" y="5266250"/>
            <a:ext cx="59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LCD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</p:cNvCxnSpPr>
          <p:nvPr/>
        </p:nvCxnSpPr>
        <p:spPr>
          <a:xfrm>
            <a:off x="2770434" y="3094979"/>
            <a:ext cx="750375" cy="39696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</p:cNvCxnSpPr>
          <p:nvPr/>
        </p:nvCxnSpPr>
        <p:spPr>
          <a:xfrm flipH="1">
            <a:off x="6077804" y="1425522"/>
            <a:ext cx="690011" cy="53535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6619461" y="2464390"/>
            <a:ext cx="831006" cy="36897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</p:cNvCxnSpPr>
          <p:nvPr/>
        </p:nvCxnSpPr>
        <p:spPr>
          <a:xfrm>
            <a:off x="5176482" y="1881375"/>
            <a:ext cx="247705" cy="7675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</p:cNvCxnSpPr>
          <p:nvPr/>
        </p:nvCxnSpPr>
        <p:spPr>
          <a:xfrm flipV="1">
            <a:off x="7144981" y="2265127"/>
            <a:ext cx="1710744" cy="7687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FAD05-C17C-4750-A169-35BB188C0914}"/>
              </a:ext>
            </a:extLst>
          </p:cNvPr>
          <p:cNvCxnSpPr>
            <a:cxnSpLocks/>
          </p:cNvCxnSpPr>
          <p:nvPr/>
        </p:nvCxnSpPr>
        <p:spPr>
          <a:xfrm>
            <a:off x="6375136" y="4223581"/>
            <a:ext cx="1625217" cy="119655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</p:cNvCxnSpPr>
          <p:nvPr/>
        </p:nvCxnSpPr>
        <p:spPr>
          <a:xfrm flipH="1">
            <a:off x="3969026" y="4532243"/>
            <a:ext cx="449702" cy="68148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</p:cNvCxnSpPr>
          <p:nvPr/>
        </p:nvCxnSpPr>
        <p:spPr>
          <a:xfrm flipV="1">
            <a:off x="5459896" y="3533018"/>
            <a:ext cx="3166919" cy="5906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6385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98645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6FF1-9D50-4A86-956B-2E47BE8E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88" y="1894974"/>
            <a:ext cx="4981128" cy="34482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903" y="1991117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1" y="4314526"/>
            <a:ext cx="4797874" cy="2220432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external device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035381" y="2536722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3453" y="1040177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891988" y="118903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130559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360620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F84ED4-36C2-4910-B1F3-BC1FF13D7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2498" y="4080620"/>
            <a:ext cx="1396668" cy="20891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947944" y="4058206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931764" y="342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655299" y="3993160"/>
            <a:ext cx="1038387" cy="127927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433175" y="2651949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622826" y="1923248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0876629" y="3301299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ACECB5-7853-49ED-A835-8550CF10B044}"/>
              </a:ext>
            </a:extLst>
          </p:cNvPr>
          <p:cNvSpPr txBox="1"/>
          <p:nvPr/>
        </p:nvSpPr>
        <p:spPr>
          <a:xfrm>
            <a:off x="9514071" y="4870665"/>
            <a:ext cx="8018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HC-05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D8BE86-A7C8-4A37-AF8B-328BA69474BB}"/>
              </a:ext>
            </a:extLst>
          </p:cNvPr>
          <p:cNvGrpSpPr/>
          <p:nvPr/>
        </p:nvGrpSpPr>
        <p:grpSpPr>
          <a:xfrm>
            <a:off x="7246201" y="4397635"/>
            <a:ext cx="1164331" cy="1623168"/>
            <a:chOff x="6096000" y="3681382"/>
            <a:chExt cx="876779" cy="119571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3BD0EF-336D-44C2-9296-C83D2545EA06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ED37636-A519-428C-8ABD-01571F37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CC7D2F6-ECD8-422D-A6A8-65360DC1B5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5514" y="4495170"/>
            <a:ext cx="739943" cy="1459653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E6402D8-B180-4570-94C7-E2CE663FF41D}"/>
              </a:ext>
            </a:extLst>
          </p:cNvPr>
          <p:cNvSpPr txBox="1">
            <a:spLocks/>
          </p:cNvSpPr>
          <p:nvPr/>
        </p:nvSpPr>
        <p:spPr>
          <a:xfrm>
            <a:off x="7508523" y="375309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96433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</TotalTime>
  <Words>1222</Words>
  <Application>Microsoft Office PowerPoint</Application>
  <PresentationFormat>Widescreen</PresentationFormat>
  <Paragraphs>332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 Black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87</cp:revision>
  <dcterms:created xsi:type="dcterms:W3CDTF">2022-01-27T14:42:00Z</dcterms:created>
  <dcterms:modified xsi:type="dcterms:W3CDTF">2022-02-21T20:18:29Z</dcterms:modified>
</cp:coreProperties>
</file>